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2"/>
  </p:notesMasterIdLst>
  <p:sldIdLst>
    <p:sldId id="257" r:id="rId2"/>
    <p:sldId id="476" r:id="rId3"/>
    <p:sldId id="605" r:id="rId4"/>
    <p:sldId id="611" r:id="rId5"/>
    <p:sldId id="603" r:id="rId6"/>
    <p:sldId id="604" r:id="rId7"/>
    <p:sldId id="424" r:id="rId8"/>
    <p:sldId id="607" r:id="rId9"/>
    <p:sldId id="610" r:id="rId10"/>
    <p:sldId id="296" r:id="rId11"/>
  </p:sldIdLst>
  <p:sldSz cx="9144000" cy="6858000" type="screen4x3"/>
  <p:notesSz cx="6761163" cy="99425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5pPr>
    <a:lvl6pPr marL="2286000" algn="l" defTabSz="914400" rtl="0" eaLnBrk="1" latinLnBrk="1" hangingPunct="1"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6pPr>
    <a:lvl7pPr marL="2743200" algn="l" defTabSz="914400" rtl="0" eaLnBrk="1" latinLnBrk="1" hangingPunct="1"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7pPr>
    <a:lvl8pPr marL="3200400" algn="l" defTabSz="914400" rtl="0" eaLnBrk="1" latinLnBrk="1" hangingPunct="1"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8pPr>
    <a:lvl9pPr marL="3657600" algn="l" defTabSz="914400" rtl="0" eaLnBrk="1" latinLnBrk="1" hangingPunct="1">
      <a:defRPr kumimoji="1" sz="2400" b="1" kern="1200">
        <a:solidFill>
          <a:schemeClr val="tx1"/>
        </a:solidFill>
        <a:latin typeface="Tahoma" pitchFamily="34" charset="0"/>
        <a:ea typeface="굴림체" pitchFamily="49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0000"/>
    <a:srgbClr val="FFFF99"/>
    <a:srgbClr val="FF3300"/>
    <a:srgbClr val="000000"/>
    <a:srgbClr val="0033CC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3" autoAdjust="0"/>
    <p:restoredTop sz="93270" autoAdjust="0"/>
  </p:normalViewPr>
  <p:slideViewPr>
    <p:cSldViewPr>
      <p:cViewPr>
        <p:scale>
          <a:sx n="100" d="100"/>
          <a:sy n="100" d="100"/>
        </p:scale>
        <p:origin x="-318" y="-222"/>
      </p:cViewPr>
      <p:guideLst>
        <p:guide orient="horz" pos="2160"/>
        <p:guide orient="horz" pos="302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220" y="-90"/>
      </p:cViewPr>
      <p:guideLst>
        <p:guide orient="horz" pos="3131"/>
        <p:guide pos="212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4"/>
            <a:ext cx="540893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2"/>
            <a:ext cx="2929837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 b="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E117EB73-0ADB-4C46-9CA3-0072FA37BE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332782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7BA1F2-8BC6-45EA-8C9A-FD5BF0A20419}" type="slidenum">
              <a:rPr lang="en-US" altLang="ko-KR" smtClean="0">
                <a:latin typeface="굴림" pitchFamily="50" charset="-127"/>
                <a:ea typeface="굴림" pitchFamily="50" charset="-127"/>
              </a:rPr>
              <a:pPr/>
              <a:t>1</a:t>
            </a:fld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4088" y="768350"/>
            <a:ext cx="4910137" cy="3684588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8705" y="4760669"/>
            <a:ext cx="4903408" cy="4453417"/>
          </a:xfrm>
          <a:noFill/>
          <a:ln/>
        </p:spPr>
        <p:txBody>
          <a:bodyPr/>
          <a:lstStyle/>
          <a:p>
            <a:pPr eaLnBrk="1" hangingPunct="1"/>
            <a:endParaRPr lang="en-US" altLang="ko-KR" smtClean="0"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17EB73-0ADB-4C46-9CA3-0072FA37BE69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17EB73-0ADB-4C46-9CA3-0072FA37BE69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D42DE-F49B-4642-8B0B-4E889CB8BBFD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8DC55-EB53-49F0-A722-EB0FDA458858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F03C-345D-4D6D-AF3E-9EB85C2FF5C4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467544" y="260648"/>
            <a:ext cx="8229600" cy="5851525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67944" y="6525344"/>
            <a:ext cx="477416" cy="332656"/>
          </a:xfrm>
          <a:ln/>
        </p:spPr>
        <p:txBody>
          <a:bodyPr/>
          <a:lstStyle>
            <a:lvl1pPr>
              <a:defRPr/>
            </a:lvl1pPr>
          </a:lstStyle>
          <a:p>
            <a:fld id="{9E1A3B94-AC33-4852-AC90-68401D70E21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F94AC-641F-4501-BC98-C1D0BDF68A76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09B19-BC8E-49CA-AAC6-A26241EAEBA9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1DB69-5DBF-4C61-9671-E69CA90EDA11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9F3F4-2E0D-483E-BC8E-B67C7C48DE1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3186B-9158-4AE6-B510-3C577A5F1CDB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F3395-2934-4767-B6A6-B95920D30954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EC296-993E-4626-B5B6-F3853224B594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A5FC-10DD-487A-87EA-52367B7EE9E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5536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596336" y="6309320"/>
            <a:ext cx="129614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5C16E-1530-41A4-8AE8-1445FD2416BD}" type="datetimeFigureOut">
              <a:rPr lang="ko-KR" altLang="en-US" smtClean="0"/>
              <a:pPr/>
              <a:t>2016-12-13</a:t>
            </a:fld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067944" y="6492875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67ECF-4241-4FAA-A415-5AA2CF6A3890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107950" y="298450"/>
            <a:ext cx="9036050" cy="73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 rot="10800000">
            <a:off x="0" y="6554788"/>
            <a:ext cx="9036050" cy="73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0033C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pic>
        <p:nvPicPr>
          <p:cNvPr id="9" name="Picture 7" descr="top_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9388" y="22225"/>
            <a:ext cx="1360487" cy="2857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141663"/>
            <a:ext cx="9144000" cy="7921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3200" dirty="0" smtClean="0">
                <a:latin typeface="HY헤드라인M" pitchFamily="18" charset="-127"/>
                <a:ea typeface="HY헤드라인M" pitchFamily="18" charset="-127"/>
              </a:rPr>
              <a:t>거래처 매뉴얼</a:t>
            </a:r>
            <a:endParaRPr lang="ko-KR" altLang="en-US" sz="32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0" y="3141663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4000496" y="5643578"/>
            <a:ext cx="9925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굴림체" pitchFamily="49" charset="-127"/>
              </a:rPr>
              <a:t>2016. 11</a:t>
            </a:r>
            <a:endParaRPr lang="en-US" altLang="ko-KR" sz="1600" dirty="0">
              <a:effectLst>
                <a:outerShdw blurRad="38100" dist="38100" dir="2700000" algn="tl">
                  <a:srgbClr val="C0C0C0"/>
                </a:outerShdw>
              </a:effectLst>
              <a:latin typeface="굴림체" pitchFamily="49" charset="-127"/>
            </a:endParaRPr>
          </a:p>
        </p:txBody>
      </p:sp>
      <p:pic>
        <p:nvPicPr>
          <p:cNvPr id="15368" name="Picture 10" descr="j0174877"/>
          <p:cNvPicPr>
            <a:picLocks noChangeArrowheads="1"/>
          </p:cNvPicPr>
          <p:nvPr/>
        </p:nvPicPr>
        <p:blipFill>
          <a:blip r:embed="rId3" cstate="print"/>
          <a:srcRect l="10236" r="23326"/>
          <a:stretch>
            <a:fillRect/>
          </a:stretch>
        </p:blipFill>
        <p:spPr bwMode="auto">
          <a:xfrm>
            <a:off x="1744638" y="1782763"/>
            <a:ext cx="1304925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Rectangle 11"/>
          <p:cNvSpPr>
            <a:spLocks noChangeArrowheads="1"/>
          </p:cNvSpPr>
          <p:nvPr/>
        </p:nvSpPr>
        <p:spPr bwMode="auto">
          <a:xfrm>
            <a:off x="1793875" y="1847850"/>
            <a:ext cx="1174750" cy="1176338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  <a:buFontTx/>
              <a:buChar char="•"/>
            </a:pPr>
            <a:endParaRPr lang="ko-KR" altLang="en-US" b="0"/>
          </a:p>
        </p:txBody>
      </p:sp>
      <p:grpSp>
        <p:nvGrpSpPr>
          <p:cNvPr id="15370" name="Group 12"/>
          <p:cNvGrpSpPr>
            <a:grpSpLocks/>
          </p:cNvGrpSpPr>
          <p:nvPr/>
        </p:nvGrpSpPr>
        <p:grpSpPr bwMode="auto">
          <a:xfrm>
            <a:off x="7380312" y="5229200"/>
            <a:ext cx="1763688" cy="1628800"/>
            <a:chOff x="2611" y="1840"/>
            <a:chExt cx="1009" cy="1009"/>
          </a:xfrm>
        </p:grpSpPr>
        <p:pic>
          <p:nvPicPr>
            <p:cNvPr id="15378" name="Picture 13" descr="j0174966"/>
            <p:cNvPicPr>
              <a:picLocks noChangeArrowheads="1"/>
            </p:cNvPicPr>
            <p:nvPr/>
          </p:nvPicPr>
          <p:blipFill>
            <a:blip r:embed="rId4" cstate="print"/>
            <a:srcRect l="22932" r="10728"/>
            <a:stretch>
              <a:fillRect/>
            </a:stretch>
          </p:blipFill>
          <p:spPr bwMode="auto">
            <a:xfrm>
              <a:off x="2611" y="1840"/>
              <a:ext cx="1009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9" name="Rectangle 14"/>
            <p:cNvSpPr>
              <a:spLocks noChangeArrowheads="1"/>
            </p:cNvSpPr>
            <p:nvPr/>
          </p:nvSpPr>
          <p:spPr bwMode="auto">
            <a:xfrm>
              <a:off x="2661" y="1890"/>
              <a:ext cx="909" cy="909"/>
            </a:xfrm>
            <a:prstGeom prst="rect">
              <a:avLst/>
            </a:prstGeom>
            <a:noFill/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20000"/>
                </a:lnSpc>
                <a:buFontTx/>
                <a:buChar char="•"/>
              </a:pPr>
              <a:endParaRPr lang="ko-KR" altLang="en-US" b="0"/>
            </a:p>
          </p:txBody>
        </p:sp>
      </p:grpSp>
      <p:grpSp>
        <p:nvGrpSpPr>
          <p:cNvPr id="15371" name="Group 15"/>
          <p:cNvGrpSpPr>
            <a:grpSpLocks/>
          </p:cNvGrpSpPr>
          <p:nvPr/>
        </p:nvGrpSpPr>
        <p:grpSpPr bwMode="auto">
          <a:xfrm>
            <a:off x="3051239" y="1782341"/>
            <a:ext cx="1376781" cy="1306512"/>
            <a:chOff x="3961" y="1840"/>
            <a:chExt cx="1009" cy="1009"/>
          </a:xfrm>
        </p:grpSpPr>
        <p:pic>
          <p:nvPicPr>
            <p:cNvPr id="15376" name="Picture 16" descr="j0309394"/>
            <p:cNvPicPr>
              <a:picLocks noChangeArrowheads="1"/>
            </p:cNvPicPr>
            <p:nvPr/>
          </p:nvPicPr>
          <p:blipFill>
            <a:blip r:embed="rId5" cstate="print"/>
            <a:srcRect t="14568" b="18996"/>
            <a:stretch>
              <a:fillRect/>
            </a:stretch>
          </p:blipFill>
          <p:spPr bwMode="auto">
            <a:xfrm>
              <a:off x="3961" y="1840"/>
              <a:ext cx="1009" cy="10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4004" y="1890"/>
              <a:ext cx="909" cy="909"/>
            </a:xfrm>
            <a:prstGeom prst="rect">
              <a:avLst/>
            </a:prstGeom>
            <a:noFill/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20000"/>
                </a:lnSpc>
                <a:buFontTx/>
                <a:buChar char="•"/>
              </a:pPr>
              <a:endParaRPr lang="ko-KR" altLang="en-US" b="0"/>
            </a:p>
          </p:txBody>
        </p:sp>
      </p:grpSp>
      <p:sp>
        <p:nvSpPr>
          <p:cNvPr id="15373" name="Rectangle 19"/>
          <p:cNvSpPr>
            <a:spLocks noChangeArrowheads="1"/>
          </p:cNvSpPr>
          <p:nvPr/>
        </p:nvSpPr>
        <p:spPr bwMode="auto">
          <a:xfrm>
            <a:off x="544513" y="1855788"/>
            <a:ext cx="1174750" cy="1176337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  <a:buFontTx/>
              <a:buChar char="•"/>
            </a:pPr>
            <a:endParaRPr lang="ko-KR" altLang="en-US" b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9510" y="1782341"/>
            <a:ext cx="142512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386358" y="1856609"/>
            <a:ext cx="1240324" cy="1177026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20000"/>
              </a:lnSpc>
              <a:buFontTx/>
              <a:buChar char="•"/>
            </a:pPr>
            <a:endParaRPr lang="ko-KR" altLang="en-US" b="0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000364" y="6172162"/>
            <a:ext cx="31165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000" b="1" dirty="0" smtClean="0">
                <a:latin typeface="+mn-ea"/>
                <a:cs typeface="Times New Roman" pitchFamily="18" charset="0"/>
              </a:rPr>
              <a:t>리 얼 시 </a:t>
            </a:r>
            <a:r>
              <a:rPr kumimoji="1" lang="ko-KR" altLang="en-US" sz="2000" b="1" dirty="0" err="1" smtClean="0">
                <a:latin typeface="+mn-ea"/>
                <a:cs typeface="Times New Roman" pitchFamily="18" charset="0"/>
              </a:rPr>
              <a:t>스</a:t>
            </a:r>
            <a:r>
              <a:rPr kumimoji="1" lang="ko-KR" altLang="en-US" sz="2000" b="1" dirty="0" smtClean="0">
                <a:latin typeface="+mn-ea"/>
                <a:cs typeface="Times New Roman" pitchFamily="18" charset="0"/>
              </a:rPr>
              <a:t> </a:t>
            </a:r>
            <a:r>
              <a:rPr kumimoji="1" lang="ko-KR" altLang="en-US" sz="2000" b="1" dirty="0" err="1" smtClean="0">
                <a:latin typeface="+mn-ea"/>
                <a:cs typeface="Times New Roman" pitchFamily="18" charset="0"/>
              </a:rPr>
              <a:t>템</a:t>
            </a:r>
            <a:r>
              <a:rPr kumimoji="1" lang="ko-KR" altLang="en-US" sz="2000" b="1" dirty="0" smtClean="0">
                <a:latin typeface="+mn-ea"/>
                <a:cs typeface="Times New Roman" pitchFamily="18" charset="0"/>
              </a:rPr>
              <a:t> 주 식 회 사</a:t>
            </a:r>
            <a:endParaRPr kumimoji="1" lang="en-US" altLang="ko-KR" sz="2000" b="0" i="0" u="none" strike="noStrike" cap="none" normalizeH="0" baseline="0" dirty="0" smtClean="0">
              <a:ln>
                <a:noFill/>
              </a:ln>
              <a:effectLst/>
              <a:latin typeface="굴림" pitchFamily="50" charset="-127"/>
              <a:ea typeface="굴림" pitchFamily="50" charset="-127"/>
            </a:endParaRPr>
          </a:p>
        </p:txBody>
      </p:sp>
    </p:spTree>
  </p:cSld>
  <p:clrMapOvr>
    <a:masterClrMapping/>
  </p:clrMapOvr>
  <p:transition advTm="619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20528" name="Text Box 6"/>
          <p:cNvSpPr txBox="1">
            <a:spLocks noChangeArrowheads="1"/>
          </p:cNvSpPr>
          <p:nvPr/>
        </p:nvSpPr>
        <p:spPr bwMode="auto">
          <a:xfrm>
            <a:off x="-14536" y="2780928"/>
            <a:ext cx="91585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latinLnBrk="0" hangingPunct="0"/>
            <a:r>
              <a:rPr lang="ko-KR" altLang="en-US" sz="6000" dirty="0" smtClean="0">
                <a:latin typeface="맑은 고딕" pitchFamily="50" charset="-127"/>
                <a:ea typeface="맑은 고딕" pitchFamily="50" charset="-127"/>
              </a:rPr>
              <a:t>감사합니다</a:t>
            </a:r>
            <a:r>
              <a:rPr lang="en-US" altLang="ko-KR" sz="60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6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283968" y="6525344"/>
            <a:ext cx="216024" cy="332656"/>
          </a:xfrm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2</a:t>
            </a:fld>
            <a:endParaRPr lang="en-US" altLang="ko-KR" dirty="0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2714612" y="642918"/>
            <a:ext cx="3346450" cy="408183"/>
          </a:xfrm>
          <a:prstGeom prst="ribbon">
            <a:avLst>
              <a:gd name="adj1" fmla="val 12500"/>
              <a:gd name="adj2" fmla="val 50667"/>
            </a:avLst>
          </a:prstGeom>
          <a:gradFill rotWithShape="0">
            <a:gsLst>
              <a:gs pos="0">
                <a:srgbClr val="8A4500"/>
              </a:gs>
              <a:gs pos="50000">
                <a:srgbClr val="FFFFFF"/>
              </a:gs>
              <a:gs pos="100000">
                <a:srgbClr val="8A4500"/>
              </a:gs>
            </a:gsLst>
            <a:lin ang="0" scaled="1"/>
          </a:gradFill>
          <a:ln w="9525">
            <a:solidFill>
              <a:srgbClr val="8A4500"/>
            </a:solidFill>
            <a:round/>
            <a:headEnd/>
            <a:tailEnd/>
          </a:ln>
        </p:spPr>
        <p:txBody>
          <a:bodyPr lIns="81711" tIns="40855" rIns="81711" bIns="40855" anchor="ctr">
            <a:spAutoFit/>
          </a:bodyPr>
          <a:lstStyle/>
          <a:p>
            <a:pPr algn="ctr"/>
            <a:r>
              <a:rPr lang="ko-KR" altLang="en-US" sz="1800" dirty="0" smtClean="0"/>
              <a:t>목    </a:t>
            </a:r>
            <a:r>
              <a:rPr lang="ko-KR" altLang="en-US" sz="1800" dirty="0"/>
              <a:t>차</a:t>
            </a:r>
          </a:p>
        </p:txBody>
      </p:sp>
      <p:sp>
        <p:nvSpPr>
          <p:cNvPr id="9" name="Rectangle 30"/>
          <p:cNvSpPr>
            <a:spLocks noGrp="1" noChangeArrowheads="1"/>
          </p:cNvSpPr>
          <p:nvPr>
            <p:ph sz="half" idx="4294967295"/>
          </p:nvPr>
        </p:nvSpPr>
        <p:spPr>
          <a:xfrm>
            <a:off x="3385964" y="3054358"/>
            <a:ext cx="357190" cy="298441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8</a:t>
            </a:r>
            <a:endParaRPr lang="en-US" altLang="ko-KR" sz="135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Text Box 1077"/>
          <p:cNvSpPr txBox="1">
            <a:spLocks noChangeArrowheads="1"/>
          </p:cNvSpPr>
          <p:nvPr/>
        </p:nvSpPr>
        <p:spPr bwMode="auto">
          <a:xfrm>
            <a:off x="1475656" y="1479451"/>
            <a:ext cx="6480720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※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프로그램설치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………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※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로그인   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………………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기준정보</a:t>
            </a:r>
            <a:endParaRPr lang="en-US" altLang="ko-KR" sz="1300" dirty="0" smtClean="0"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상품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바코드인쇄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…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1300" dirty="0" smtClean="0">
                <a:latin typeface="맑은 고딕" pitchFamily="50" charset="-127"/>
                <a:ea typeface="맑은 고딕" pitchFamily="50" charset="-127"/>
              </a:rPr>
              <a:t>발주입고</a:t>
            </a:r>
            <a:r>
              <a:rPr lang="en-US" altLang="ko-KR" sz="1300" dirty="0" smtClean="0">
                <a:latin typeface="맑은 고딕" pitchFamily="50" charset="-127"/>
                <a:ea typeface="맑은 고딕" pitchFamily="50" charset="-127"/>
              </a:rPr>
              <a:t>	              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  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- </a:t>
            </a:r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배송예정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.…………….</a:t>
            </a:r>
          </a:p>
          <a:p>
            <a:pPr marL="342900" indent="-342900">
              <a:spcBef>
                <a:spcPct val="50000"/>
              </a:spcBef>
            </a:pP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   - </a:t>
            </a:r>
            <a:r>
              <a:rPr lang="ko-KR" altLang="en-US" sz="1200" dirty="0" smtClean="0">
                <a:latin typeface="맑은 고딕" pitchFamily="50" charset="-127"/>
                <a:ea typeface="맑은 고딕" pitchFamily="50" charset="-127"/>
              </a:rPr>
              <a:t>입고현황 </a:t>
            </a:r>
            <a:r>
              <a:rPr lang="en-US" altLang="ko-KR" sz="1200" dirty="0" smtClean="0">
                <a:latin typeface="맑은 고딕" pitchFamily="50" charset="-127"/>
                <a:ea typeface="맑은 고딕" pitchFamily="50" charset="-127"/>
              </a:rPr>
              <a:t>.……….……</a:t>
            </a:r>
          </a:p>
        </p:txBody>
      </p:sp>
      <p:sp>
        <p:nvSpPr>
          <p:cNvPr id="24" name="Rectangle 30"/>
          <p:cNvSpPr>
            <a:spLocks noGrp="1" noChangeArrowheads="1"/>
          </p:cNvSpPr>
          <p:nvPr>
            <p:ph sz="half" idx="4294967295"/>
          </p:nvPr>
        </p:nvSpPr>
        <p:spPr>
          <a:xfrm>
            <a:off x="3394957" y="1857364"/>
            <a:ext cx="285749" cy="298441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4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ko-KR" sz="135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" name="Rectangle 30"/>
          <p:cNvSpPr>
            <a:spLocks noGrp="1" noChangeArrowheads="1"/>
          </p:cNvSpPr>
          <p:nvPr>
            <p:ph sz="half" idx="4294967295"/>
          </p:nvPr>
        </p:nvSpPr>
        <p:spPr>
          <a:xfrm>
            <a:off x="3385964" y="3330585"/>
            <a:ext cx="381700" cy="298441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9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ko-KR" sz="135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" name="Rectangle 30"/>
          <p:cNvSpPr>
            <a:spLocks noGrp="1" noChangeArrowheads="1"/>
          </p:cNvSpPr>
          <p:nvPr>
            <p:ph sz="half" idx="4294967295"/>
          </p:nvPr>
        </p:nvSpPr>
        <p:spPr>
          <a:xfrm>
            <a:off x="3390895" y="1558923"/>
            <a:ext cx="285749" cy="298441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3</a:t>
            </a:r>
          </a:p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ko-KR" sz="135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" name="Rectangle 30"/>
          <p:cNvSpPr>
            <a:spLocks noGrp="1" noChangeArrowheads="1"/>
          </p:cNvSpPr>
          <p:nvPr>
            <p:ph sz="half" idx="4294967295"/>
          </p:nvPr>
        </p:nvSpPr>
        <p:spPr>
          <a:xfrm>
            <a:off x="3381367" y="2471731"/>
            <a:ext cx="285749" cy="298441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533400" indent="-5334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ko-KR" sz="1100" b="1" dirty="0" smtClean="0">
                <a:latin typeface="맑은 고딕" pitchFamily="50" charset="-127"/>
                <a:ea typeface="맑은 고딕" pitchFamily="50" charset="-127"/>
              </a:rPr>
              <a:t>6</a:t>
            </a:r>
            <a:endParaRPr lang="en-US" altLang="ko-KR" sz="135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283968" y="6525344"/>
            <a:ext cx="216024" cy="332656"/>
          </a:xfrm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3</a:t>
            </a:fld>
            <a:endParaRPr lang="en-US" altLang="ko-KR" dirty="0"/>
          </a:p>
        </p:txBody>
      </p:sp>
      <p:sp>
        <p:nvSpPr>
          <p:cNvPr id="20528" name="Text Box 6"/>
          <p:cNvSpPr txBox="1">
            <a:spLocks noChangeArrowheads="1"/>
          </p:cNvSpPr>
          <p:nvPr/>
        </p:nvSpPr>
        <p:spPr bwMode="auto">
          <a:xfrm>
            <a:off x="381000" y="7112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※ 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프로그램 설치</a:t>
            </a:r>
            <a:endParaRPr lang="ko-KR" altLang="en-US" sz="18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 Box 1077"/>
          <p:cNvSpPr txBox="1">
            <a:spLocks noChangeArrowheads="1"/>
          </p:cNvSpPr>
          <p:nvPr/>
        </p:nvSpPr>
        <p:spPr bwMode="auto">
          <a:xfrm>
            <a:off x="611560" y="1285860"/>
            <a:ext cx="8352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인터넷 창을 열고 아래 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URL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을 입력하면 프로그램을 다운로드 할 수 있습니다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 Box 1077"/>
          <p:cNvSpPr txBox="1">
            <a:spLocks noChangeArrowheads="1"/>
          </p:cNvSpPr>
          <p:nvPr/>
        </p:nvSpPr>
        <p:spPr bwMode="auto">
          <a:xfrm>
            <a:off x="611560" y="1714488"/>
            <a:ext cx="8352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 URL</a:t>
            </a:r>
            <a:r>
              <a:rPr lang="ko-KR" altLang="en-US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-  www.realsystem.co.kr/nh_wms/nhwms_setup.htm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214554"/>
            <a:ext cx="7500990" cy="264320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357686" y="3500438"/>
            <a:ext cx="22860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rgbClr val="FF0000"/>
                </a:solidFill>
              </a:rPr>
              <a:t>※ </a:t>
            </a:r>
            <a:r>
              <a:rPr lang="ko-KR" altLang="en-US" sz="1000" dirty="0" smtClean="0">
                <a:solidFill>
                  <a:srgbClr val="FF0000"/>
                </a:solidFill>
              </a:rPr>
              <a:t>경로 입력 후 프로그램 설치화면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876078" y="4338840"/>
            <a:ext cx="1000132" cy="285752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sp>
        <p:nvSpPr>
          <p:cNvPr id="11" name="Text Box 1077"/>
          <p:cNvSpPr txBox="1">
            <a:spLocks noChangeArrowheads="1"/>
          </p:cNvSpPr>
          <p:nvPr/>
        </p:nvSpPr>
        <p:spPr bwMode="auto">
          <a:xfrm>
            <a:off x="714348" y="5072074"/>
            <a:ext cx="8001056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1.	[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기초필수파일설치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] , [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응용프로그램설치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]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클릭하여 프로그램 실행에 필요한 파일을 다운로드 합니다</a:t>
            </a:r>
            <a:endParaRPr lang="en-US" altLang="ko-KR" sz="10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   ※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파일을 직접실행이 아닌 다운로드를 선택하여 저장합니다</a:t>
            </a:r>
            <a:endParaRPr lang="en-US" altLang="ko-KR" sz="10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       ※ OS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가 윈도우 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7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이상인 경우라면 설치파일 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- &gt;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마우스 오른쪽 버튼 클릭 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-&gt; [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관리자 권한으로 실행 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]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으로 반드시 실행하세요</a:t>
            </a:r>
            <a:endParaRPr lang="en-US" altLang="ko-KR" sz="10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2.	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설치가 끝났다면 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시작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]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을 눌러 프로그램을 시작하세요 </a:t>
            </a:r>
            <a:endParaRPr lang="en-US" altLang="ko-KR" sz="10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2785560" y="4071942"/>
            <a:ext cx="238617" cy="142876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grpSp>
        <p:nvGrpSpPr>
          <p:cNvPr id="3" name="그룹 18"/>
          <p:cNvGrpSpPr/>
          <p:nvPr/>
        </p:nvGrpSpPr>
        <p:grpSpPr>
          <a:xfrm>
            <a:off x="571472" y="4357694"/>
            <a:ext cx="201544" cy="207195"/>
            <a:chOff x="7579720" y="3272554"/>
            <a:chExt cx="376656" cy="479863"/>
          </a:xfrm>
        </p:grpSpPr>
        <p:sp>
          <p:nvSpPr>
            <p:cNvPr id="16" name="TextBox 15"/>
            <p:cNvSpPr txBox="1"/>
            <p:nvPr/>
          </p:nvSpPr>
          <p:spPr>
            <a:xfrm>
              <a:off x="7579720" y="3272554"/>
              <a:ext cx="270031" cy="460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1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grpSp>
        <p:nvGrpSpPr>
          <p:cNvPr id="4" name="그룹 18"/>
          <p:cNvGrpSpPr/>
          <p:nvPr/>
        </p:nvGrpSpPr>
        <p:grpSpPr>
          <a:xfrm>
            <a:off x="2910072" y="3810494"/>
            <a:ext cx="201544" cy="230832"/>
            <a:chOff x="7579720" y="3272554"/>
            <a:chExt cx="376656" cy="534606"/>
          </a:xfrm>
        </p:grpSpPr>
        <p:sp>
          <p:nvSpPr>
            <p:cNvPr id="19" name="TextBox 18"/>
            <p:cNvSpPr txBox="1"/>
            <p:nvPr/>
          </p:nvSpPr>
          <p:spPr>
            <a:xfrm>
              <a:off x="7579720" y="3272554"/>
              <a:ext cx="270030" cy="534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2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그림 17" descr="캡처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628800"/>
            <a:ext cx="6336703" cy="4752528"/>
          </a:xfrm>
          <a:prstGeom prst="rect">
            <a:avLst/>
          </a:prstGeom>
        </p:spPr>
      </p:pic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283968" y="6525344"/>
            <a:ext cx="216024" cy="332656"/>
          </a:xfrm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4</a:t>
            </a:fld>
            <a:endParaRPr lang="en-US" altLang="ko-KR" dirty="0"/>
          </a:p>
        </p:txBody>
      </p:sp>
      <p:sp>
        <p:nvSpPr>
          <p:cNvPr id="20528" name="Text Box 6"/>
          <p:cNvSpPr txBox="1">
            <a:spLocks noChangeArrowheads="1"/>
          </p:cNvSpPr>
          <p:nvPr/>
        </p:nvSpPr>
        <p:spPr bwMode="auto">
          <a:xfrm>
            <a:off x="381000" y="7112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800" dirty="0" smtClean="0">
                <a:latin typeface="맑은 고딕" pitchFamily="50" charset="-127"/>
                <a:ea typeface="맑은 고딕" pitchFamily="50" charset="-127"/>
              </a:rPr>
              <a:t>※  </a:t>
            </a:r>
            <a:r>
              <a:rPr lang="ko-KR" altLang="en-US" sz="1800" dirty="0" smtClean="0">
                <a:latin typeface="맑은 고딕" pitchFamily="50" charset="-127"/>
                <a:ea typeface="맑은 고딕" pitchFamily="50" charset="-127"/>
              </a:rPr>
              <a:t>로그인</a:t>
            </a:r>
            <a:endParaRPr lang="ko-KR" altLang="en-US" sz="18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 Box 1077"/>
          <p:cNvSpPr txBox="1">
            <a:spLocks noChangeArrowheads="1"/>
          </p:cNvSpPr>
          <p:nvPr/>
        </p:nvSpPr>
        <p:spPr bwMode="auto">
          <a:xfrm>
            <a:off x="611560" y="1285860"/>
            <a:ext cx="8352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프로그램 설치가 끝나면 로그인 화면이 나타납니다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0" name="직사각형 9"/>
          <p:cNvSpPr/>
          <p:nvPr/>
        </p:nvSpPr>
        <p:spPr bwMode="auto">
          <a:xfrm>
            <a:off x="3491880" y="4480545"/>
            <a:ext cx="2160240" cy="576064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sp>
        <p:nvSpPr>
          <p:cNvPr id="11" name="Text Box 1077"/>
          <p:cNvSpPr txBox="1">
            <a:spLocks noChangeArrowheads="1"/>
          </p:cNvSpPr>
          <p:nvPr/>
        </p:nvSpPr>
        <p:spPr bwMode="auto">
          <a:xfrm>
            <a:off x="1611504" y="5157192"/>
            <a:ext cx="5696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회사명을 선택하세요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아이디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경제통합거래처코드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를 입력하세요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비밀번호를 입력하세요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 (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초기 비밀번호는 아이디와 동일합니다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비밀번호를 입력한 후 </a:t>
            </a:r>
            <a:r>
              <a:rPr lang="ko-KR" altLang="en-US" sz="10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열쇄모양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버튼을 클릭하시면 비밀번호를 변경할 수 있습니다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확인 버튼을 누르면 </a:t>
            </a:r>
            <a:r>
              <a:rPr lang="ko-KR" altLang="en-US" sz="10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메인화면으로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이동합니다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grpSp>
        <p:nvGrpSpPr>
          <p:cNvPr id="3" name="그룹 18"/>
          <p:cNvGrpSpPr/>
          <p:nvPr/>
        </p:nvGrpSpPr>
        <p:grpSpPr>
          <a:xfrm>
            <a:off x="3203847" y="4437112"/>
            <a:ext cx="201544" cy="207195"/>
            <a:chOff x="7579720" y="3272554"/>
            <a:chExt cx="376656" cy="479863"/>
          </a:xfrm>
        </p:grpSpPr>
        <p:sp>
          <p:nvSpPr>
            <p:cNvPr id="16" name="TextBox 15"/>
            <p:cNvSpPr txBox="1"/>
            <p:nvPr/>
          </p:nvSpPr>
          <p:spPr>
            <a:xfrm>
              <a:off x="7579720" y="3272554"/>
              <a:ext cx="270031" cy="460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1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17" name="타원 16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grpSp>
        <p:nvGrpSpPr>
          <p:cNvPr id="22" name="그룹 18"/>
          <p:cNvGrpSpPr/>
          <p:nvPr/>
        </p:nvGrpSpPr>
        <p:grpSpPr>
          <a:xfrm>
            <a:off x="4571996" y="4825727"/>
            <a:ext cx="211069" cy="230832"/>
            <a:chOff x="7561919" y="3294612"/>
            <a:chExt cx="394457" cy="534606"/>
          </a:xfrm>
        </p:grpSpPr>
        <p:sp>
          <p:nvSpPr>
            <p:cNvPr id="23" name="TextBox 22"/>
            <p:cNvSpPr txBox="1"/>
            <p:nvPr/>
          </p:nvSpPr>
          <p:spPr>
            <a:xfrm>
              <a:off x="7561919" y="3294612"/>
              <a:ext cx="270030" cy="534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2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24" name="타원 23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grpSp>
        <p:nvGrpSpPr>
          <p:cNvPr id="25" name="그룹 18"/>
          <p:cNvGrpSpPr/>
          <p:nvPr/>
        </p:nvGrpSpPr>
        <p:grpSpPr>
          <a:xfrm>
            <a:off x="5436096" y="4653136"/>
            <a:ext cx="211069" cy="230832"/>
            <a:chOff x="7561919" y="3294612"/>
            <a:chExt cx="394457" cy="534606"/>
          </a:xfrm>
        </p:grpSpPr>
        <p:sp>
          <p:nvSpPr>
            <p:cNvPr id="26" name="TextBox 25"/>
            <p:cNvSpPr txBox="1"/>
            <p:nvPr/>
          </p:nvSpPr>
          <p:spPr>
            <a:xfrm>
              <a:off x="7561919" y="3294612"/>
              <a:ext cx="270030" cy="534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3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27" name="타원 26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20528" name="Text Box 6"/>
          <p:cNvSpPr txBox="1">
            <a:spLocks noChangeArrowheads="1"/>
          </p:cNvSpPr>
          <p:nvPr/>
        </p:nvSpPr>
        <p:spPr bwMode="auto">
          <a:xfrm>
            <a:off x="-14536" y="2780928"/>
            <a:ext cx="915853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latinLnBrk="0" hangingPunct="0"/>
            <a:r>
              <a:rPr lang="en-US" altLang="ko-KR" sz="4500" dirty="0" smtClean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4500" dirty="0" smtClean="0">
                <a:latin typeface="맑은 고딕" pitchFamily="50" charset="-127"/>
                <a:ea typeface="맑은 고딕" pitchFamily="50" charset="-127"/>
              </a:rPr>
              <a:t>기준정보</a:t>
            </a:r>
            <a:endParaRPr lang="ko-KR" altLang="en-US" sz="45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1000" y="711200"/>
            <a:ext cx="876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1.1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바코드인쇄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Text Box 1077"/>
          <p:cNvSpPr txBox="1">
            <a:spLocks noChangeArrowheads="1"/>
          </p:cNvSpPr>
          <p:nvPr/>
        </p:nvSpPr>
        <p:spPr bwMode="auto">
          <a:xfrm>
            <a:off x="611560" y="1196752"/>
            <a:ext cx="8352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입고라벨을 출력하는 화면입니다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pic>
        <p:nvPicPr>
          <p:cNvPr id="20" name="그림 19" descr="캡처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484784"/>
            <a:ext cx="8440616" cy="5040560"/>
          </a:xfrm>
          <a:prstGeom prst="rect">
            <a:avLst/>
          </a:prstGeom>
        </p:spPr>
      </p:pic>
      <p:sp>
        <p:nvSpPr>
          <p:cNvPr id="21" name="Text Box 1077"/>
          <p:cNvSpPr txBox="1">
            <a:spLocks noChangeArrowheads="1"/>
          </p:cNvSpPr>
          <p:nvPr/>
        </p:nvSpPr>
        <p:spPr bwMode="auto">
          <a:xfrm>
            <a:off x="467544" y="5241394"/>
            <a:ext cx="324036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조회버튼을 클릭하여 상품정보를 조회합니다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입고라벨을 출력할 상품을 마우스로 더블클릭 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/>
            </a:r>
            <a:b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하여 우측 인쇄양식으로 불러옵니다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22" name="직사각형 21"/>
          <p:cNvSpPr/>
          <p:nvPr/>
        </p:nvSpPr>
        <p:spPr bwMode="auto">
          <a:xfrm>
            <a:off x="1187624" y="1738908"/>
            <a:ext cx="648072" cy="177924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4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grpSp>
        <p:nvGrpSpPr>
          <p:cNvPr id="23" name="그룹 18"/>
          <p:cNvGrpSpPr/>
          <p:nvPr/>
        </p:nvGrpSpPr>
        <p:grpSpPr>
          <a:xfrm>
            <a:off x="1869604" y="1691283"/>
            <a:ext cx="201544" cy="207195"/>
            <a:chOff x="7579720" y="3272554"/>
            <a:chExt cx="376656" cy="479863"/>
          </a:xfrm>
        </p:grpSpPr>
        <p:sp>
          <p:nvSpPr>
            <p:cNvPr id="25" name="TextBox 24"/>
            <p:cNvSpPr txBox="1"/>
            <p:nvPr/>
          </p:nvSpPr>
          <p:spPr>
            <a:xfrm>
              <a:off x="7579720" y="3272554"/>
              <a:ext cx="270031" cy="460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1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29" name="타원 28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4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grpSp>
        <p:nvGrpSpPr>
          <p:cNvPr id="30" name="그룹 29"/>
          <p:cNvGrpSpPr/>
          <p:nvPr/>
        </p:nvGrpSpPr>
        <p:grpSpPr>
          <a:xfrm>
            <a:off x="3131840" y="2334072"/>
            <a:ext cx="201544" cy="230832"/>
            <a:chOff x="4267198" y="338116"/>
            <a:chExt cx="201544" cy="230832"/>
          </a:xfrm>
        </p:grpSpPr>
        <p:sp>
          <p:nvSpPr>
            <p:cNvPr id="40" name="TextBox 39"/>
            <p:cNvSpPr txBox="1"/>
            <p:nvPr/>
          </p:nvSpPr>
          <p:spPr>
            <a:xfrm>
              <a:off x="4267198" y="338116"/>
              <a:ext cx="14449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2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41" name="타원 40"/>
            <p:cNvSpPr/>
            <p:nvPr/>
          </p:nvSpPr>
          <p:spPr bwMode="auto">
            <a:xfrm>
              <a:off x="4276089" y="389853"/>
              <a:ext cx="192653" cy="155458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4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sp>
        <p:nvSpPr>
          <p:cNvPr id="42" name="직사각형 41"/>
          <p:cNvSpPr/>
          <p:nvPr/>
        </p:nvSpPr>
        <p:spPr bwMode="auto">
          <a:xfrm>
            <a:off x="520502" y="2348880"/>
            <a:ext cx="2592288" cy="2808312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4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3707904" y="2996952"/>
            <a:ext cx="4896544" cy="576064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4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grpSp>
        <p:nvGrpSpPr>
          <p:cNvPr id="44" name="그룹 43"/>
          <p:cNvGrpSpPr/>
          <p:nvPr/>
        </p:nvGrpSpPr>
        <p:grpSpPr>
          <a:xfrm>
            <a:off x="8676456" y="2996952"/>
            <a:ext cx="201544" cy="230832"/>
            <a:chOff x="4267198" y="338116"/>
            <a:chExt cx="201544" cy="230832"/>
          </a:xfrm>
        </p:grpSpPr>
        <p:sp>
          <p:nvSpPr>
            <p:cNvPr id="45" name="TextBox 44"/>
            <p:cNvSpPr txBox="1"/>
            <p:nvPr/>
          </p:nvSpPr>
          <p:spPr>
            <a:xfrm>
              <a:off x="4267198" y="338116"/>
              <a:ext cx="14449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3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46" name="타원 45"/>
            <p:cNvSpPr/>
            <p:nvPr/>
          </p:nvSpPr>
          <p:spPr bwMode="auto">
            <a:xfrm>
              <a:off x="4276089" y="389853"/>
              <a:ext cx="192653" cy="155458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4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sp>
        <p:nvSpPr>
          <p:cNvPr id="47" name="직사각형 46"/>
          <p:cNvSpPr/>
          <p:nvPr/>
        </p:nvSpPr>
        <p:spPr bwMode="auto">
          <a:xfrm>
            <a:off x="3707904" y="2824361"/>
            <a:ext cx="4896544" cy="115441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4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grpSp>
        <p:nvGrpSpPr>
          <p:cNvPr id="48" name="그룹 47"/>
          <p:cNvGrpSpPr/>
          <p:nvPr/>
        </p:nvGrpSpPr>
        <p:grpSpPr>
          <a:xfrm>
            <a:off x="8676456" y="2752353"/>
            <a:ext cx="201544" cy="230832"/>
            <a:chOff x="4267198" y="338116"/>
            <a:chExt cx="201544" cy="230832"/>
          </a:xfrm>
        </p:grpSpPr>
        <p:sp>
          <p:nvSpPr>
            <p:cNvPr id="49" name="TextBox 48"/>
            <p:cNvSpPr txBox="1"/>
            <p:nvPr/>
          </p:nvSpPr>
          <p:spPr>
            <a:xfrm>
              <a:off x="4267198" y="338116"/>
              <a:ext cx="14449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4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50" name="타원 49"/>
            <p:cNvSpPr/>
            <p:nvPr/>
          </p:nvSpPr>
          <p:spPr bwMode="auto">
            <a:xfrm>
              <a:off x="4276089" y="389853"/>
              <a:ext cx="192653" cy="155458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4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sp>
        <p:nvSpPr>
          <p:cNvPr id="51" name="Text Box 1077"/>
          <p:cNvSpPr txBox="1">
            <a:spLocks noChangeArrowheads="1"/>
          </p:cNvSpPr>
          <p:nvPr/>
        </p:nvSpPr>
        <p:spPr bwMode="auto">
          <a:xfrm>
            <a:off x="3779912" y="5229200"/>
            <a:ext cx="475252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+mj-lt"/>
              <a:buAutoNum type="arabicPeriod" startAt="3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인쇄항목을 수정하거나 추가 내용을 입력하고 </a:t>
            </a:r>
            <a:r>
              <a:rPr lang="ko-KR" altLang="en-US" sz="10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엔터를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누르면 인쇄양식이 변경됩니다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 startAt="3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인쇄할 라벨프린터를 선택한 후 인쇄버튼을 클릭합니다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spcBef>
                <a:spcPct val="50000"/>
              </a:spcBef>
              <a:buFont typeface="+mj-lt"/>
              <a:buAutoNum type="arabicPeriod" startAt="3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용지크기 및 인쇄위치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글자크기 등 인쇄 옵션을 설정합니다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52" name="직사각형 51"/>
          <p:cNvSpPr/>
          <p:nvPr/>
        </p:nvSpPr>
        <p:spPr bwMode="auto">
          <a:xfrm>
            <a:off x="3707904" y="2132856"/>
            <a:ext cx="4896544" cy="648072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4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grpSp>
        <p:nvGrpSpPr>
          <p:cNvPr id="53" name="그룹 52"/>
          <p:cNvGrpSpPr/>
          <p:nvPr/>
        </p:nvGrpSpPr>
        <p:grpSpPr>
          <a:xfrm>
            <a:off x="8676456" y="2132856"/>
            <a:ext cx="201544" cy="230832"/>
            <a:chOff x="4267198" y="338116"/>
            <a:chExt cx="201544" cy="230832"/>
          </a:xfrm>
        </p:grpSpPr>
        <p:sp>
          <p:nvSpPr>
            <p:cNvPr id="54" name="TextBox 53"/>
            <p:cNvSpPr txBox="1"/>
            <p:nvPr/>
          </p:nvSpPr>
          <p:spPr>
            <a:xfrm>
              <a:off x="4267198" y="338116"/>
              <a:ext cx="14449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5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55" name="타원 54"/>
            <p:cNvSpPr/>
            <p:nvPr/>
          </p:nvSpPr>
          <p:spPr bwMode="auto">
            <a:xfrm>
              <a:off x="4276089" y="389853"/>
              <a:ext cx="192653" cy="155458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4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20528" name="Text Box 6"/>
          <p:cNvSpPr txBox="1">
            <a:spLocks noChangeArrowheads="1"/>
          </p:cNvSpPr>
          <p:nvPr/>
        </p:nvSpPr>
        <p:spPr bwMode="auto">
          <a:xfrm>
            <a:off x="-14536" y="2780928"/>
            <a:ext cx="915853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latinLnBrk="0" hangingPunct="0"/>
            <a:r>
              <a:rPr lang="en-US" altLang="ko-KR" sz="4500" dirty="0" smtClean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4500" dirty="0" smtClean="0">
                <a:latin typeface="맑은 고딕" pitchFamily="50" charset="-127"/>
                <a:ea typeface="맑은 고딕" pitchFamily="50" charset="-127"/>
              </a:rPr>
              <a:t>발주입고</a:t>
            </a:r>
            <a:endParaRPr lang="ko-KR" altLang="en-US" sz="45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81000" y="7112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2.1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배송예정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 Box 1077"/>
          <p:cNvSpPr txBox="1">
            <a:spLocks noChangeArrowheads="1"/>
          </p:cNvSpPr>
          <p:nvPr/>
        </p:nvSpPr>
        <p:spPr bwMode="auto">
          <a:xfrm>
            <a:off x="648228" y="1196752"/>
            <a:ext cx="8352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ko-KR" altLang="en-US" sz="1400" dirty="0" err="1" smtClean="0">
                <a:latin typeface="맑은 고딕" pitchFamily="50" charset="-127"/>
                <a:ea typeface="맑은 고딕" pitchFamily="50" charset="-127"/>
              </a:rPr>
              <a:t>배송예정내역를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 조회하고 입고라벨 및 거래명세표를 출력하는 화면입니다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pic>
        <p:nvPicPr>
          <p:cNvPr id="7" name="그림 6" descr="캡처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1692" y="1556792"/>
            <a:ext cx="8440616" cy="4896544"/>
          </a:xfrm>
          <a:prstGeom prst="rect">
            <a:avLst/>
          </a:prstGeom>
        </p:spPr>
      </p:pic>
      <p:sp>
        <p:nvSpPr>
          <p:cNvPr id="10" name="Text Box 1077"/>
          <p:cNvSpPr txBox="1">
            <a:spLocks noChangeArrowheads="1"/>
          </p:cNvSpPr>
          <p:nvPr/>
        </p:nvSpPr>
        <p:spPr bwMode="auto">
          <a:xfrm>
            <a:off x="467544" y="4742274"/>
            <a:ext cx="7488832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검색조건을 입력한 후 조회버튼을 클릭합니다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조회된 데이터를 선택하고 라벨출력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또는 거래명세표 버튼을 클릭하여 프린터로 인쇄합니다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1" name="직사각형 10"/>
          <p:cNvSpPr/>
          <p:nvPr/>
        </p:nvSpPr>
        <p:spPr bwMode="auto">
          <a:xfrm>
            <a:off x="467544" y="3645024"/>
            <a:ext cx="6840760" cy="432048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grpSp>
        <p:nvGrpSpPr>
          <p:cNvPr id="12" name="그룹 18"/>
          <p:cNvGrpSpPr/>
          <p:nvPr/>
        </p:nvGrpSpPr>
        <p:grpSpPr>
          <a:xfrm>
            <a:off x="179512" y="3645024"/>
            <a:ext cx="201544" cy="207195"/>
            <a:chOff x="7579720" y="3272554"/>
            <a:chExt cx="376656" cy="479863"/>
          </a:xfrm>
        </p:grpSpPr>
        <p:sp>
          <p:nvSpPr>
            <p:cNvPr id="14" name="TextBox 13"/>
            <p:cNvSpPr txBox="1"/>
            <p:nvPr/>
          </p:nvSpPr>
          <p:spPr>
            <a:xfrm>
              <a:off x="7579720" y="3272554"/>
              <a:ext cx="270031" cy="460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1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15" name="타원 14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sp>
        <p:nvSpPr>
          <p:cNvPr id="16" name="직사각형 15"/>
          <p:cNvSpPr/>
          <p:nvPr/>
        </p:nvSpPr>
        <p:spPr bwMode="auto">
          <a:xfrm>
            <a:off x="611560" y="4077072"/>
            <a:ext cx="432048" cy="576064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grpSp>
        <p:nvGrpSpPr>
          <p:cNvPr id="17" name="그룹 18"/>
          <p:cNvGrpSpPr/>
          <p:nvPr/>
        </p:nvGrpSpPr>
        <p:grpSpPr>
          <a:xfrm>
            <a:off x="698048" y="4293096"/>
            <a:ext cx="201544" cy="230832"/>
            <a:chOff x="7579720" y="3272554"/>
            <a:chExt cx="376656" cy="534606"/>
          </a:xfrm>
        </p:grpSpPr>
        <p:sp>
          <p:nvSpPr>
            <p:cNvPr id="18" name="TextBox 17"/>
            <p:cNvSpPr txBox="1"/>
            <p:nvPr/>
          </p:nvSpPr>
          <p:spPr>
            <a:xfrm>
              <a:off x="7579720" y="3272554"/>
              <a:ext cx="270030" cy="534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2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20" name="타원 19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grpSp>
        <p:nvGrpSpPr>
          <p:cNvPr id="21" name="그룹 18"/>
          <p:cNvGrpSpPr/>
          <p:nvPr/>
        </p:nvGrpSpPr>
        <p:grpSpPr>
          <a:xfrm>
            <a:off x="8748464" y="3645024"/>
            <a:ext cx="201544" cy="230832"/>
            <a:chOff x="7579720" y="3272554"/>
            <a:chExt cx="376656" cy="534606"/>
          </a:xfrm>
        </p:grpSpPr>
        <p:sp>
          <p:nvSpPr>
            <p:cNvPr id="22" name="TextBox 21"/>
            <p:cNvSpPr txBox="1"/>
            <p:nvPr/>
          </p:nvSpPr>
          <p:spPr>
            <a:xfrm>
              <a:off x="7579720" y="3272554"/>
              <a:ext cx="270030" cy="534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2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23" name="타원 22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sp>
        <p:nvSpPr>
          <p:cNvPr id="24" name="직사각형 23"/>
          <p:cNvSpPr/>
          <p:nvPr/>
        </p:nvSpPr>
        <p:spPr bwMode="auto">
          <a:xfrm>
            <a:off x="7308304" y="3645024"/>
            <a:ext cx="1368152" cy="432048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캡처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1692" y="1556792"/>
            <a:ext cx="8440616" cy="4896544"/>
          </a:xfrm>
          <a:prstGeom prst="rect">
            <a:avLst/>
          </a:prstGeom>
        </p:spPr>
      </p:pic>
      <p:sp>
        <p:nvSpPr>
          <p:cNvPr id="1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50AE04B0-78F1-4C5F-8E2D-B852CB3F9802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81000" y="7112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/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2.2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입고현황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 Box 1077"/>
          <p:cNvSpPr txBox="1">
            <a:spLocks noChangeArrowheads="1"/>
          </p:cNvSpPr>
          <p:nvPr/>
        </p:nvSpPr>
        <p:spPr bwMode="auto">
          <a:xfrm>
            <a:off x="648228" y="1196752"/>
            <a:ext cx="8352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물류센터로 입고된 상품내역을 조회하는 화면입니다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429444" y="2060848"/>
            <a:ext cx="8280920" cy="360040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grpSp>
        <p:nvGrpSpPr>
          <p:cNvPr id="12" name="그룹 18"/>
          <p:cNvGrpSpPr/>
          <p:nvPr/>
        </p:nvGrpSpPr>
        <p:grpSpPr>
          <a:xfrm>
            <a:off x="179512" y="2060848"/>
            <a:ext cx="201544" cy="207195"/>
            <a:chOff x="7579720" y="3272554"/>
            <a:chExt cx="376656" cy="479863"/>
          </a:xfrm>
        </p:grpSpPr>
        <p:sp>
          <p:nvSpPr>
            <p:cNvPr id="14" name="TextBox 13"/>
            <p:cNvSpPr txBox="1"/>
            <p:nvPr/>
          </p:nvSpPr>
          <p:spPr>
            <a:xfrm>
              <a:off x="7579720" y="3272554"/>
              <a:ext cx="270031" cy="460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1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15" name="타원 14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  <p:sp>
        <p:nvSpPr>
          <p:cNvPr id="16" name="Text Box 1077"/>
          <p:cNvSpPr txBox="1">
            <a:spLocks noChangeArrowheads="1"/>
          </p:cNvSpPr>
          <p:nvPr/>
        </p:nvSpPr>
        <p:spPr bwMode="auto">
          <a:xfrm>
            <a:off x="467544" y="3212976"/>
            <a:ext cx="7488832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검색조건을 입력한 후 조회버튼을 클릭합니다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>
              <a:spcBef>
                <a:spcPct val="50000"/>
              </a:spcBef>
              <a:buAutoNum type="arabicPeriod"/>
            </a:pP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엑셀버튼을 클릭하면 파일을 다운로드 할 수 있습니다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b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</a:br>
            <a:r>
              <a:rPr lang="ko-KR" altLang="en-US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인쇄버튼을 클릭하면 프린터로 출력할 수 있습니다</a:t>
            </a:r>
            <a:r>
              <a:rPr lang="en-US" altLang="ko-KR" sz="10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7" name="직사각형 16"/>
          <p:cNvSpPr/>
          <p:nvPr/>
        </p:nvSpPr>
        <p:spPr bwMode="auto">
          <a:xfrm>
            <a:off x="3347864" y="1772816"/>
            <a:ext cx="1440160" cy="216024"/>
          </a:xfrm>
          <a:prstGeom prst="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>
            <a:outerShdw sx="1000" sy="1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</a:pPr>
            <a:endParaRPr kumimoji="1" lang="ko-KR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굴림체" pitchFamily="49" charset="-127"/>
            </a:endParaRPr>
          </a:p>
        </p:txBody>
      </p:sp>
      <p:grpSp>
        <p:nvGrpSpPr>
          <p:cNvPr id="18" name="그룹 18"/>
          <p:cNvGrpSpPr/>
          <p:nvPr/>
        </p:nvGrpSpPr>
        <p:grpSpPr>
          <a:xfrm>
            <a:off x="3074312" y="1758008"/>
            <a:ext cx="201544" cy="230832"/>
            <a:chOff x="7579720" y="3272554"/>
            <a:chExt cx="376656" cy="534606"/>
          </a:xfrm>
        </p:grpSpPr>
        <p:sp>
          <p:nvSpPr>
            <p:cNvPr id="20" name="TextBox 19"/>
            <p:cNvSpPr txBox="1"/>
            <p:nvPr/>
          </p:nvSpPr>
          <p:spPr>
            <a:xfrm>
              <a:off x="7579720" y="3272554"/>
              <a:ext cx="270030" cy="534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 smtClean="0">
                  <a:solidFill>
                    <a:srgbClr val="FF0000"/>
                  </a:solidFill>
                </a:rPr>
                <a:t>2</a:t>
              </a:r>
              <a:endParaRPr lang="ko-KR" alt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21" name="타원 20"/>
            <p:cNvSpPr/>
            <p:nvPr/>
          </p:nvSpPr>
          <p:spPr bwMode="auto">
            <a:xfrm>
              <a:off x="7596336" y="3392377"/>
              <a:ext cx="360040" cy="360040"/>
            </a:xfrm>
            <a:prstGeom prst="ellipse">
              <a:avLst/>
            </a:prstGeom>
            <a:noFill/>
            <a:ln w="158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Blip>
                  <a:blip r:embed="rId3"/>
                </a:buBlip>
                <a:tabLst/>
              </a:pPr>
              <a:endParaRPr kumimoji="1" lang="ko-KR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굴림체" pitchFamily="49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20357</TotalTime>
  <Words>209</Words>
  <Application>Microsoft Office PowerPoint</Application>
  <PresentationFormat>화면 슬라이드 쇼(4:3)</PresentationFormat>
  <Paragraphs>74</Paragraphs>
  <Slides>10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Brad Y. Kim</dc:creator>
  <cp:lastModifiedBy>최민식</cp:lastModifiedBy>
  <cp:revision>1643</cp:revision>
  <dcterms:created xsi:type="dcterms:W3CDTF">2008-04-02T04:41:17Z</dcterms:created>
  <dcterms:modified xsi:type="dcterms:W3CDTF">2016-12-13T02:27:38Z</dcterms:modified>
</cp:coreProperties>
</file>